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Tropika" panose="020B0604020202020204" charset="0"/>
      <p:regular r:id="rId18"/>
    </p:embeddedFont>
    <p:embeddedFont>
      <p:font typeface="Telegraf Medium" panose="020B0604020202020204" charset="0"/>
      <p:regular r:id="rId19"/>
    </p:embeddedFont>
    <p:embeddedFont>
      <p:font typeface="Telegraf" panose="020B0604020202020204" charset="0"/>
      <p:regular r:id="rId20"/>
    </p:embeddedFont>
    <p:embeddedFont>
      <p:font typeface="Telegraf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174725" y="-2192303"/>
            <a:ext cx="14349450" cy="143494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86161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8601590" y="0"/>
            <a:ext cx="9686410" cy="3452072"/>
          </a:xfrm>
          <a:custGeom>
            <a:avLst/>
            <a:gdLst/>
            <a:ahLst/>
            <a:cxnLst/>
            <a:rect l="l" t="t" r="r" b="b"/>
            <a:pathLst>
              <a:path w="9686410" h="3452072">
                <a:moveTo>
                  <a:pt x="0" y="0"/>
                </a:moveTo>
                <a:lnTo>
                  <a:pt x="9686410" y="0"/>
                </a:lnTo>
                <a:lnTo>
                  <a:pt x="9686410" y="3452072"/>
                </a:lnTo>
                <a:lnTo>
                  <a:pt x="0" y="3452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4800" y="1217987"/>
            <a:ext cx="5440673" cy="5833080"/>
          </a:xfrm>
          <a:custGeom>
            <a:avLst/>
            <a:gdLst/>
            <a:ahLst/>
            <a:cxnLst/>
            <a:rect l="l" t="t" r="r" b="b"/>
            <a:pathLst>
              <a:path w="5440673" h="5833080">
                <a:moveTo>
                  <a:pt x="0" y="0"/>
                </a:moveTo>
                <a:lnTo>
                  <a:pt x="5440673" y="0"/>
                </a:lnTo>
                <a:lnTo>
                  <a:pt x="5440673" y="5833080"/>
                </a:lnTo>
                <a:lnTo>
                  <a:pt x="0" y="5833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477318" y="4445825"/>
            <a:ext cx="6781982" cy="258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3"/>
              </a:lnSpc>
            </a:pPr>
            <a:r>
              <a:rPr lang="en-US" sz="6399" dirty="0">
                <a:solidFill>
                  <a:srgbClr val="3C8BE1"/>
                </a:solidFill>
                <a:latin typeface="Tropika"/>
                <a:ea typeface="Tropika"/>
                <a:cs typeface="Tropika"/>
                <a:sym typeface="Tropika"/>
              </a:rPr>
              <a:t>HOSPITAL PATIENT MANAGMENT SYSTEM </a:t>
            </a:r>
          </a:p>
          <a:p>
            <a:pPr marL="0" lvl="0" indent="0" algn="ctr">
              <a:lnSpc>
                <a:spcPts val="7680"/>
              </a:lnSpc>
            </a:pPr>
            <a:r>
              <a:rPr lang="en-US" sz="8000" dirty="0">
                <a:solidFill>
                  <a:srgbClr val="3C8BE1"/>
                </a:solidFill>
                <a:latin typeface="Tropika"/>
                <a:ea typeface="Tropika"/>
                <a:cs typeface="Tropika"/>
                <a:sym typeface="Tropika"/>
              </a:rPr>
              <a:t>(</a:t>
            </a:r>
            <a:r>
              <a:rPr lang="en-US" sz="8000" dirty="0" smtClean="0">
                <a:solidFill>
                  <a:srgbClr val="3C8BE1"/>
                </a:solidFill>
                <a:latin typeface="Tropika"/>
                <a:ea typeface="Tropika"/>
                <a:cs typeface="Tropika"/>
                <a:sym typeface="Tropika"/>
              </a:rPr>
              <a:t>HPMS)</a:t>
            </a:r>
            <a:endParaRPr lang="en-US" sz="8000" u="none" dirty="0">
              <a:solidFill>
                <a:srgbClr val="3C8BE1"/>
              </a:solidFill>
              <a:latin typeface="Tropika"/>
              <a:ea typeface="Tropika"/>
              <a:cs typeface="Tropika"/>
              <a:sym typeface="Tropik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053804" y="8242026"/>
            <a:ext cx="7823620" cy="1927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4"/>
              </a:lnSpc>
            </a:pPr>
            <a:r>
              <a:rPr lang="en-US" sz="3603" b="1">
                <a:solidFill>
                  <a:srgbClr val="414B52"/>
                </a:solidFill>
                <a:latin typeface="Telegraf Bold"/>
                <a:ea typeface="Telegraf Bold"/>
                <a:cs typeface="Telegraf Bold"/>
                <a:sym typeface="Telegraf Bold"/>
              </a:rPr>
              <a:t>Group members:</a:t>
            </a:r>
          </a:p>
          <a:p>
            <a:pPr algn="ctr">
              <a:lnSpc>
                <a:spcPts val="5044"/>
              </a:lnSpc>
            </a:pPr>
            <a:r>
              <a:rPr lang="en-US" sz="3603" b="1">
                <a:solidFill>
                  <a:srgbClr val="414B52"/>
                </a:solidFill>
                <a:latin typeface="Telegraf Bold"/>
                <a:ea typeface="Telegraf Bold"/>
                <a:cs typeface="Telegraf Bold"/>
                <a:sym typeface="Telegraf Bold"/>
              </a:rPr>
              <a:t>Benachour Mohamed Fouad B1</a:t>
            </a:r>
          </a:p>
          <a:p>
            <a:pPr marL="0" lvl="0" indent="0" algn="ctr">
              <a:lnSpc>
                <a:spcPts val="5044"/>
              </a:lnSpc>
              <a:spcBef>
                <a:spcPct val="0"/>
              </a:spcBef>
            </a:pPr>
            <a:r>
              <a:rPr lang="en-US" sz="3603" b="1">
                <a:solidFill>
                  <a:srgbClr val="414B52"/>
                </a:solidFill>
                <a:latin typeface="Telegraf Bold"/>
                <a:ea typeface="Telegraf Bold"/>
                <a:cs typeface="Telegraf Bold"/>
                <a:sym typeface="Telegraf Bold"/>
              </a:rPr>
              <a:t>Saibi Mohamed Abdelilah B1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657379" y="-1689204"/>
            <a:ext cx="14349450" cy="143494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8616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09708" y="2057400"/>
            <a:ext cx="5743760" cy="7452937"/>
            <a:chOff x="0" y="0"/>
            <a:chExt cx="1512760" cy="196291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12760" cy="1962914"/>
            </a:xfrm>
            <a:custGeom>
              <a:avLst/>
              <a:gdLst/>
              <a:ahLst/>
              <a:cxnLst/>
              <a:rect l="l" t="t" r="r" b="b"/>
              <a:pathLst>
                <a:path w="1512760" h="1962914">
                  <a:moveTo>
                    <a:pt x="0" y="0"/>
                  </a:moveTo>
                  <a:lnTo>
                    <a:pt x="1512760" y="0"/>
                  </a:lnTo>
                  <a:lnTo>
                    <a:pt x="1512760" y="1962914"/>
                  </a:lnTo>
                  <a:lnTo>
                    <a:pt x="0" y="1962914"/>
                  </a:lnTo>
                  <a:close/>
                </a:path>
              </a:pathLst>
            </a:custGeom>
            <a:solidFill>
              <a:srgbClr val="D86161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12760" cy="2001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565507" lvl="1" indent="-282753" algn="l">
                <a:lnSpc>
                  <a:spcPts val="3169"/>
                </a:lnSpc>
                <a:buFont typeface="Arial"/>
                <a:buChar char="•"/>
              </a:pPr>
              <a:r>
                <a:rPr lang="en-US" sz="2619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Save/Load System</a:t>
              </a:r>
            </a:p>
            <a:p>
              <a:pPr algn="l">
                <a:lnSpc>
                  <a:spcPts val="3169"/>
                </a:lnSpc>
              </a:pPr>
              <a:r>
                <a:rPr lang="en-US" sz="261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        </a:t>
              </a:r>
              <a:r>
                <a:rPr lang="en-US" sz="2619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Ensures data integrity when                  </a:t>
              </a:r>
            </a:p>
            <a:p>
              <a:pPr algn="l">
                <a:lnSpc>
                  <a:spcPts val="3169"/>
                </a:lnSpc>
              </a:pPr>
              <a:r>
                <a:rPr lang="en-US" sz="2619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      saving and loading patient             </a:t>
              </a:r>
            </a:p>
            <a:p>
              <a:pPr algn="l">
                <a:lnSpc>
                  <a:spcPts val="3169"/>
                </a:lnSpc>
              </a:pPr>
              <a:r>
                <a:rPr lang="en-US" sz="2619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      records using file I/O.</a:t>
              </a:r>
            </a:p>
            <a:p>
              <a:pPr marL="565507" lvl="1" indent="-282753" algn="l">
                <a:lnSpc>
                  <a:spcPts val="3169"/>
                </a:lnSpc>
                <a:buFont typeface="Arial"/>
                <a:buChar char="•"/>
              </a:pPr>
              <a:r>
                <a:rPr lang="en-US" sz="2619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Tree Management</a:t>
              </a:r>
            </a:p>
            <a:p>
              <a:pPr algn="l">
                <a:lnSpc>
                  <a:spcPts val="3169"/>
                </a:lnSpc>
              </a:pPr>
              <a:r>
                <a:rPr lang="en-US" sz="2619">
                  <a:solidFill>
                    <a:srgbClr val="000000"/>
                  </a:solidFill>
                  <a:latin typeface="Telegraf"/>
                  <a:ea typeface="Telegraf"/>
                  <a:cs typeface="Telegraf"/>
                  <a:sym typeface="Telegraf"/>
                </a:rPr>
                <a:t>            </a:t>
              </a:r>
              <a:r>
                <a:rPr lang="en-US" sz="2619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Implements balanced trees     </a:t>
              </a:r>
            </a:p>
            <a:p>
              <a:pPr algn="l">
                <a:lnSpc>
                  <a:spcPts val="3169"/>
                </a:lnSpc>
              </a:pPr>
              <a:r>
                <a:rPr lang="en-US" sz="2619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       for efficient searching and </a:t>
              </a:r>
            </a:p>
            <a:p>
              <a:pPr algn="l">
                <a:lnSpc>
                  <a:spcPts val="3169"/>
                </a:lnSpc>
              </a:pPr>
              <a:r>
                <a:rPr lang="en-US" sz="2619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       updating of patient and  </a:t>
              </a:r>
            </a:p>
            <a:p>
              <a:pPr algn="l">
                <a:lnSpc>
                  <a:spcPts val="3169"/>
                </a:lnSpc>
              </a:pPr>
              <a:r>
                <a:rPr lang="en-US" sz="2619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       department records.</a:t>
              </a:r>
            </a:p>
            <a:p>
              <a:pPr marL="565507" lvl="1" indent="-282753" algn="l">
                <a:lnSpc>
                  <a:spcPts val="3169"/>
                </a:lnSpc>
                <a:buFont typeface="Arial"/>
                <a:buChar char="•"/>
              </a:pPr>
              <a:r>
                <a:rPr lang="en-US" sz="2619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GTK Integration</a:t>
              </a:r>
            </a:p>
            <a:p>
              <a:pPr algn="l">
                <a:lnSpc>
                  <a:spcPts val="3169"/>
                </a:lnSpc>
              </a:pPr>
              <a:r>
                <a:rPr lang="en-US" sz="2619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       Bridges console-based logic  </a:t>
              </a:r>
            </a:p>
            <a:p>
              <a:pPr algn="l">
                <a:lnSpc>
                  <a:spcPts val="3169"/>
                </a:lnSpc>
              </a:pPr>
              <a:r>
                <a:rPr lang="en-US" sz="2619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       with a graphical user </a:t>
              </a:r>
            </a:p>
            <a:p>
              <a:pPr algn="l">
                <a:lnSpc>
                  <a:spcPts val="3169"/>
                </a:lnSpc>
              </a:pPr>
              <a:r>
                <a:rPr lang="en-US" sz="2619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       interface (GUI) while</a:t>
              </a:r>
            </a:p>
            <a:p>
              <a:pPr algn="l">
                <a:lnSpc>
                  <a:spcPts val="3169"/>
                </a:lnSpc>
              </a:pPr>
              <a:r>
                <a:rPr lang="en-US" sz="2619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       preserving system </a:t>
              </a:r>
            </a:p>
            <a:p>
              <a:pPr algn="l">
                <a:lnSpc>
                  <a:spcPts val="3169"/>
                </a:lnSpc>
              </a:pPr>
              <a:r>
                <a:rPr lang="en-US" sz="2619" b="1">
                  <a:solidFill>
                    <a:srgbClr val="000000"/>
                  </a:solidFill>
                  <a:latin typeface="Telegraf Bold"/>
                  <a:ea typeface="Telegraf Bold"/>
                  <a:cs typeface="Telegraf Bold"/>
                  <a:sym typeface="Telegraf Bold"/>
                </a:rPr>
                <a:t>           performance.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80395" y="2057400"/>
            <a:ext cx="6147623" cy="7452937"/>
            <a:chOff x="0" y="0"/>
            <a:chExt cx="1619127" cy="19629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19127" cy="1962914"/>
            </a:xfrm>
            <a:custGeom>
              <a:avLst/>
              <a:gdLst/>
              <a:ahLst/>
              <a:cxnLst/>
              <a:rect l="l" t="t" r="r" b="b"/>
              <a:pathLst>
                <a:path w="1619127" h="1962914">
                  <a:moveTo>
                    <a:pt x="0" y="0"/>
                  </a:moveTo>
                  <a:lnTo>
                    <a:pt x="1619127" y="0"/>
                  </a:lnTo>
                  <a:lnTo>
                    <a:pt x="1619127" y="1962914"/>
                  </a:lnTo>
                  <a:lnTo>
                    <a:pt x="0" y="1962914"/>
                  </a:lnTo>
                  <a:close/>
                </a:path>
              </a:pathLst>
            </a:custGeom>
            <a:solidFill>
              <a:srgbClr val="36B7B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619127" cy="20010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6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2657379" y="3329604"/>
            <a:ext cx="5816100" cy="3627792"/>
          </a:xfrm>
          <a:custGeom>
            <a:avLst/>
            <a:gdLst/>
            <a:ahLst/>
            <a:cxnLst/>
            <a:rect l="l" t="t" r="r" b="b"/>
            <a:pathLst>
              <a:path w="5816100" h="3627792">
                <a:moveTo>
                  <a:pt x="0" y="0"/>
                </a:moveTo>
                <a:lnTo>
                  <a:pt x="5816100" y="0"/>
                </a:lnTo>
                <a:lnTo>
                  <a:pt x="5816100" y="3627792"/>
                </a:lnTo>
                <a:lnTo>
                  <a:pt x="0" y="3627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094594" y="650601"/>
            <a:ext cx="2373987" cy="651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4"/>
              </a:lnSpc>
              <a:spcBef>
                <a:spcPct val="0"/>
              </a:spcBef>
            </a:pPr>
            <a:r>
              <a:rPr lang="en-US" sz="3603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Chalenges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32986" y="650601"/>
            <a:ext cx="4390549" cy="651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4"/>
              </a:lnSpc>
              <a:spcBef>
                <a:spcPct val="0"/>
              </a:spcBef>
            </a:pPr>
            <a:r>
              <a:rPr lang="en-US" sz="3603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Learning Outcomes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03014" y="2752611"/>
            <a:ext cx="6025005" cy="60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27"/>
              </a:lnSpc>
              <a:spcBef>
                <a:spcPct val="0"/>
              </a:spcBef>
            </a:pPr>
            <a:r>
              <a:rPr lang="en-US" sz="2876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✔ Developed ID-based algorithms for patient/doctor assignment.</a:t>
            </a:r>
          </a:p>
          <a:p>
            <a:pPr algn="l">
              <a:lnSpc>
                <a:spcPts val="4027"/>
              </a:lnSpc>
              <a:spcBef>
                <a:spcPct val="0"/>
              </a:spcBef>
            </a:pPr>
            <a:r>
              <a:rPr lang="en-US" sz="2876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✔ Implemented flip-flop concept to auto-balance trees.</a:t>
            </a:r>
          </a:p>
          <a:p>
            <a:pPr algn="l">
              <a:lnSpc>
                <a:spcPts val="4027"/>
              </a:lnSpc>
              <a:spcBef>
                <a:spcPct val="0"/>
              </a:spcBef>
            </a:pPr>
            <a:r>
              <a:rPr lang="en-US" sz="2876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✔ Mastered modular design to separate core logic (C) from GUI (GTK).</a:t>
            </a:r>
          </a:p>
          <a:p>
            <a:pPr algn="l">
              <a:lnSpc>
                <a:spcPts val="4027"/>
              </a:lnSpc>
              <a:spcBef>
                <a:spcPct val="0"/>
              </a:spcBef>
            </a:pPr>
            <a:r>
              <a:rPr lang="en-US" sz="2876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Impact:</a:t>
            </a:r>
          </a:p>
          <a:p>
            <a:pPr algn="l">
              <a:lnSpc>
                <a:spcPts val="4027"/>
              </a:lnSpc>
              <a:spcBef>
                <a:spcPct val="0"/>
              </a:spcBef>
            </a:pPr>
            <a:r>
              <a:rPr lang="en-US" sz="2876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Gained hands-on experience in real world system design and problemsolving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8129" y="-2031225"/>
            <a:ext cx="12492677" cy="14349450"/>
            <a:chOff x="0" y="0"/>
            <a:chExt cx="55283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28330" cy="6350000"/>
            </a:xfrm>
            <a:custGeom>
              <a:avLst/>
              <a:gdLst/>
              <a:ahLst/>
              <a:cxnLst/>
              <a:rect l="l" t="t" r="r" b="b"/>
              <a:pathLst>
                <a:path w="5528330" h="6350000">
                  <a:moveTo>
                    <a:pt x="2764165" y="0"/>
                  </a:moveTo>
                  <a:cubicBezTo>
                    <a:pt x="1237559" y="0"/>
                    <a:pt x="0" y="1421496"/>
                    <a:pt x="0" y="3175000"/>
                  </a:cubicBezTo>
                  <a:cubicBezTo>
                    <a:pt x="0" y="4928504"/>
                    <a:pt x="1237559" y="6350000"/>
                    <a:pt x="2764165" y="6350000"/>
                  </a:cubicBezTo>
                  <a:cubicBezTo>
                    <a:pt x="4290771" y="6350000"/>
                    <a:pt x="5528330" y="4928504"/>
                    <a:pt x="5528330" y="3175000"/>
                  </a:cubicBezTo>
                  <a:cubicBezTo>
                    <a:pt x="5528330" y="1421496"/>
                    <a:pt x="4290771" y="0"/>
                    <a:pt x="2764165" y="0"/>
                  </a:cubicBezTo>
                  <a:close/>
                </a:path>
              </a:pathLst>
            </a:custGeom>
            <a:solidFill>
              <a:srgbClr val="36B7B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0" y="2584002"/>
            <a:ext cx="11109874" cy="4976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· How can hpms reduce patient wait times?</a:t>
            </a:r>
          </a:p>
          <a:p>
            <a:pPr algn="l">
              <a:lnSpc>
                <a:spcPts val="4339"/>
              </a:lnSpc>
            </a:pPr>
            <a:r>
              <a:rPr lang="en-US" sz="309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→ Through automated and dynamic queue management.</a:t>
            </a:r>
          </a:p>
          <a:p>
            <a:pPr algn="l">
              <a:lnSpc>
                <a:spcPts val="4339"/>
              </a:lnSpc>
            </a:pPr>
            <a:r>
              <a:rPr lang="en-US" sz="309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· How can staff avoid losing critical patient data?</a:t>
            </a:r>
          </a:p>
          <a:p>
            <a:pPr algn="l">
              <a:lnSpc>
                <a:spcPts val="4339"/>
              </a:lnSpc>
            </a:pPr>
            <a:r>
              <a:rPr lang="en-US" sz="309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 → By save/load option.</a:t>
            </a:r>
          </a:p>
          <a:p>
            <a:pPr algn="l">
              <a:lnSpc>
                <a:spcPts val="4339"/>
              </a:lnSpc>
            </a:pPr>
            <a:r>
              <a:rPr lang="en-US" sz="309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· How can hpms effectively track and manage the distribution of prescribed medications ?</a:t>
            </a:r>
          </a:p>
          <a:p>
            <a:pPr algn="l">
              <a:lnSpc>
                <a:spcPts val="4339"/>
              </a:lnSpc>
            </a:pPr>
            <a:r>
              <a:rPr lang="en-US" sz="309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→ By providing a pharmacy system that has client side that permits the dynamic transaction and usage of medicines with delivery services. </a:t>
            </a:r>
          </a:p>
        </p:txBody>
      </p:sp>
      <p:sp>
        <p:nvSpPr>
          <p:cNvPr id="5" name="Freeform 5"/>
          <p:cNvSpPr/>
          <p:nvPr/>
        </p:nvSpPr>
        <p:spPr>
          <a:xfrm>
            <a:off x="243729" y="234082"/>
            <a:ext cx="1569943" cy="2147932"/>
          </a:xfrm>
          <a:custGeom>
            <a:avLst/>
            <a:gdLst/>
            <a:ahLst/>
            <a:cxnLst/>
            <a:rect l="l" t="t" r="r" b="b"/>
            <a:pathLst>
              <a:path w="1569943" h="2147932">
                <a:moveTo>
                  <a:pt x="0" y="0"/>
                </a:moveTo>
                <a:lnTo>
                  <a:pt x="1569942" y="0"/>
                </a:lnTo>
                <a:lnTo>
                  <a:pt x="1569942" y="2147932"/>
                </a:lnTo>
                <a:lnTo>
                  <a:pt x="0" y="2147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1109874" y="3222177"/>
            <a:ext cx="6971171" cy="3090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964"/>
              </a:lnSpc>
              <a:spcBef>
                <a:spcPct val="0"/>
              </a:spcBef>
            </a:pPr>
            <a:r>
              <a:rPr lang="en-US" sz="23921">
                <a:solidFill>
                  <a:srgbClr val="FFFFFF"/>
                </a:solidFill>
                <a:latin typeface="Tropika"/>
                <a:ea typeface="Tropika"/>
                <a:cs typeface="Tropika"/>
                <a:sym typeface="Tropika"/>
              </a:rPr>
              <a:t>Q/A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69275" y="4668217"/>
            <a:ext cx="14349450" cy="143494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86161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6084561" y="4668217"/>
            <a:ext cx="6707390" cy="4915958"/>
          </a:xfrm>
          <a:custGeom>
            <a:avLst/>
            <a:gdLst/>
            <a:ahLst/>
            <a:cxnLst/>
            <a:rect l="l" t="t" r="r" b="b"/>
            <a:pathLst>
              <a:path w="6707390" h="4915958">
                <a:moveTo>
                  <a:pt x="0" y="0"/>
                </a:moveTo>
                <a:lnTo>
                  <a:pt x="6707390" y="0"/>
                </a:lnTo>
                <a:lnTo>
                  <a:pt x="6707390" y="4915959"/>
                </a:lnTo>
                <a:lnTo>
                  <a:pt x="0" y="4915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08330" y="898997"/>
            <a:ext cx="9071341" cy="279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268"/>
              </a:lnSpc>
              <a:spcBef>
                <a:spcPct val="0"/>
              </a:spcBef>
            </a:pPr>
            <a:r>
              <a:rPr lang="en-US" sz="13821" u="none" spc="497">
                <a:solidFill>
                  <a:srgbClr val="3C8BE1"/>
                </a:solidFill>
                <a:latin typeface="Tropika"/>
                <a:ea typeface="Tropika"/>
                <a:cs typeface="Tropika"/>
                <a:sym typeface="Tropika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2031225"/>
            <a:ext cx="14349450" cy="143494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6B7BE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9954746" y="3201299"/>
            <a:ext cx="7732828" cy="1720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40"/>
              </a:lnSpc>
              <a:spcBef>
                <a:spcPct val="0"/>
              </a:spcBef>
            </a:pPr>
            <a:r>
              <a:rPr lang="en-US" sz="13375">
                <a:solidFill>
                  <a:srgbClr val="FFFFFF"/>
                </a:solidFill>
                <a:latin typeface="Tropika"/>
                <a:ea typeface="Tropika"/>
                <a:cs typeface="Tropika"/>
                <a:sym typeface="Tropika"/>
              </a:rPr>
              <a:t>PROBLEM 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129301"/>
            <a:ext cx="10274298" cy="169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60"/>
              </a:lnSpc>
              <a:spcBef>
                <a:spcPct val="0"/>
              </a:spcBef>
            </a:pPr>
            <a:r>
              <a:rPr lang="en-US" sz="3603">
                <a:solidFill>
                  <a:srgbClr val="414B52"/>
                </a:solidFill>
                <a:latin typeface="Telegraf"/>
                <a:ea typeface="Telegraf"/>
                <a:cs typeface="Telegraf"/>
                <a:sym typeface="Telegraf"/>
              </a:rPr>
              <a:t>Outd</a:t>
            </a:r>
            <a:r>
              <a:rPr lang="en-US" sz="3603" u="none" strike="noStrike">
                <a:solidFill>
                  <a:srgbClr val="414B52"/>
                </a:solidFill>
                <a:latin typeface="Telegraf"/>
                <a:ea typeface="Telegraf"/>
                <a:cs typeface="Telegraf"/>
                <a:sym typeface="Telegraf"/>
              </a:rPr>
              <a:t>ated systems create inefficiencies that harm patient care and staff productivity:</a:t>
            </a:r>
          </a:p>
          <a:p>
            <a:pPr marL="0" lvl="0" indent="0" algn="ctr">
              <a:lnSpc>
                <a:spcPts val="4360"/>
              </a:lnSpc>
              <a:spcBef>
                <a:spcPct val="0"/>
              </a:spcBef>
            </a:pPr>
            <a:endParaRPr lang="en-US" sz="3603" u="none" strike="noStrike">
              <a:solidFill>
                <a:srgbClr val="414B52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585172" y="6433960"/>
            <a:ext cx="4471977" cy="128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4"/>
              </a:lnSpc>
              <a:spcBef>
                <a:spcPct val="0"/>
              </a:spcBef>
            </a:pPr>
            <a:r>
              <a:rPr lang="en-US" sz="3603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Hospital Managment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4050" y="1782074"/>
            <a:ext cx="6491229" cy="113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3603" b="1">
                <a:solidFill>
                  <a:srgbClr val="414B52"/>
                </a:solidFill>
                <a:latin typeface="Telegraf Bold"/>
                <a:ea typeface="Telegraf Bold"/>
                <a:cs typeface="Telegraf Bold"/>
                <a:sym typeface="Telegraf Bold"/>
              </a:rPr>
              <a:t>1/Inefficient Tracking</a:t>
            </a:r>
          </a:p>
          <a:p>
            <a:pPr marL="0" lvl="0" indent="0" algn="l">
              <a:lnSpc>
                <a:spcPts val="4360"/>
              </a:lnSpc>
              <a:spcBef>
                <a:spcPct val="0"/>
              </a:spcBef>
            </a:pPr>
            <a:endParaRPr lang="en-US" sz="3603" b="1">
              <a:solidFill>
                <a:srgbClr val="414B52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614050" y="3069753"/>
            <a:ext cx="7095947" cy="585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60"/>
              </a:lnSpc>
              <a:spcBef>
                <a:spcPct val="0"/>
              </a:spcBef>
            </a:pPr>
            <a:r>
              <a:rPr lang="en-US" sz="3603" b="1">
                <a:solidFill>
                  <a:srgbClr val="414B52"/>
                </a:solidFill>
                <a:latin typeface="Telegraf Bold"/>
                <a:ea typeface="Telegraf Bold"/>
                <a:cs typeface="Telegraf Bold"/>
                <a:sym typeface="Telegraf Bold"/>
              </a:rPr>
              <a:t>2/Poor Queue Management ⏱️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4050" y="4531438"/>
            <a:ext cx="6491229" cy="113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3603" b="1">
                <a:solidFill>
                  <a:srgbClr val="414B52"/>
                </a:solidFill>
                <a:latin typeface="Telegraf Bold"/>
                <a:ea typeface="Telegraf Bold"/>
                <a:cs typeface="Telegraf Bold"/>
                <a:sym typeface="Telegraf Bold"/>
              </a:rPr>
              <a:t>3/Error-Prone Processes</a:t>
            </a:r>
          </a:p>
          <a:p>
            <a:pPr marL="0" lvl="0" indent="0" algn="l">
              <a:lnSpc>
                <a:spcPts val="4360"/>
              </a:lnSpc>
              <a:spcBef>
                <a:spcPct val="0"/>
              </a:spcBef>
            </a:pPr>
            <a:endParaRPr lang="en-US" sz="3603" b="1">
              <a:solidFill>
                <a:srgbClr val="414B52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14050" y="5992723"/>
            <a:ext cx="6491229" cy="113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3603" b="1">
                <a:solidFill>
                  <a:srgbClr val="414B52"/>
                </a:solidFill>
                <a:latin typeface="Telegraf Bold"/>
                <a:ea typeface="Telegraf Bold"/>
                <a:cs typeface="Telegraf Bold"/>
                <a:sym typeface="Telegraf Bold"/>
              </a:rPr>
              <a:t>4/Disjointed Systems</a:t>
            </a:r>
          </a:p>
          <a:p>
            <a:pPr marL="0" lvl="0" indent="0" algn="l">
              <a:lnSpc>
                <a:spcPts val="4360"/>
              </a:lnSpc>
              <a:spcBef>
                <a:spcPct val="0"/>
              </a:spcBef>
            </a:pPr>
            <a:endParaRPr lang="en-US" sz="3603" b="1">
              <a:solidFill>
                <a:srgbClr val="414B52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14050" y="7454996"/>
            <a:ext cx="7095947" cy="113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0"/>
              </a:lnSpc>
            </a:pPr>
            <a:r>
              <a:rPr lang="en-US" sz="3603" b="1">
                <a:solidFill>
                  <a:srgbClr val="414B52"/>
                </a:solidFill>
                <a:latin typeface="Telegraf Bold"/>
                <a:ea typeface="Telegraf Bold"/>
                <a:cs typeface="Telegraf Bold"/>
                <a:sym typeface="Telegraf Bold"/>
              </a:rPr>
              <a:t>5/No Recovery Mechanism ⚠️</a:t>
            </a:r>
          </a:p>
          <a:p>
            <a:pPr marL="0" lvl="0" indent="0" algn="l">
              <a:lnSpc>
                <a:spcPts val="4360"/>
              </a:lnSpc>
              <a:spcBef>
                <a:spcPct val="0"/>
              </a:spcBef>
            </a:pPr>
            <a:endParaRPr lang="en-US" sz="3603" b="1">
              <a:solidFill>
                <a:srgbClr val="414B52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053464" y="-2031225"/>
            <a:ext cx="14349450" cy="143494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6B7BE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488273" y="2614773"/>
            <a:ext cx="4590548" cy="4114800"/>
          </a:xfrm>
          <a:custGeom>
            <a:avLst/>
            <a:gdLst/>
            <a:ahLst/>
            <a:cxnLst/>
            <a:rect l="l" t="t" r="r" b="b"/>
            <a:pathLst>
              <a:path w="4590548" h="4114800">
                <a:moveTo>
                  <a:pt x="0" y="0"/>
                </a:moveTo>
                <a:lnTo>
                  <a:pt x="4590548" y="0"/>
                </a:lnTo>
                <a:lnTo>
                  <a:pt x="459054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182187" y="3933799"/>
            <a:ext cx="7830414" cy="2795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60"/>
              </a:lnSpc>
            </a:pPr>
            <a:r>
              <a:rPr lang="en-US" sz="3603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Is A software solution to automate patient workflows in healthcare facilities, replacing error-prone paper systems with an efficient digital platform.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62435" y="499440"/>
            <a:ext cx="9505340" cy="1670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30"/>
              </a:lnSpc>
              <a:spcBef>
                <a:spcPct val="0"/>
              </a:spcBef>
            </a:pPr>
            <a:r>
              <a:rPr lang="en-US" sz="12948">
                <a:solidFill>
                  <a:srgbClr val="FFFFFF"/>
                </a:solidFill>
                <a:latin typeface="Tropika"/>
                <a:ea typeface="Tropika"/>
                <a:cs typeface="Tropika"/>
                <a:sym typeface="Tropika"/>
              </a:rPr>
              <a:t>INTRODUCTION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82187" y="3166454"/>
            <a:ext cx="4471977" cy="651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4"/>
              </a:lnSpc>
              <a:spcBef>
                <a:spcPct val="0"/>
              </a:spcBef>
            </a:pPr>
            <a:r>
              <a:rPr lang="en-US" sz="3603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HPMS: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230859" y="-1715927"/>
            <a:ext cx="14349450" cy="143494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D567B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2481684"/>
            <a:ext cx="3151474" cy="4388129"/>
          </a:xfrm>
          <a:custGeom>
            <a:avLst/>
            <a:gdLst/>
            <a:ahLst/>
            <a:cxnLst/>
            <a:rect l="l" t="t" r="r" b="b"/>
            <a:pathLst>
              <a:path w="3151474" h="4388129">
                <a:moveTo>
                  <a:pt x="0" y="0"/>
                </a:moveTo>
                <a:lnTo>
                  <a:pt x="3151474" y="0"/>
                </a:lnTo>
                <a:lnTo>
                  <a:pt x="3151474" y="4388129"/>
                </a:lnTo>
                <a:lnTo>
                  <a:pt x="0" y="43881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144000" y="514350"/>
            <a:ext cx="7751224" cy="169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54"/>
              </a:lnSpc>
              <a:spcBef>
                <a:spcPct val="0"/>
              </a:spcBef>
            </a:pPr>
            <a:r>
              <a:rPr lang="en-US" sz="13077">
                <a:solidFill>
                  <a:srgbClr val="D86161"/>
                </a:solidFill>
                <a:latin typeface="Tropika"/>
                <a:ea typeface="Tropika"/>
                <a:cs typeface="Tropika"/>
                <a:sym typeface="Tropika"/>
              </a:rPr>
              <a:t>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81067" y="2376909"/>
            <a:ext cx="4471977" cy="128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4"/>
              </a:lnSpc>
            </a:pPr>
            <a:r>
              <a:rPr lang="en-US" sz="3603" b="1">
                <a:solidFill>
                  <a:srgbClr val="414B52"/>
                </a:solidFill>
                <a:latin typeface="Telegraf Bold"/>
                <a:ea typeface="Telegraf Bold"/>
                <a:cs typeface="Telegraf Bold"/>
                <a:sym typeface="Telegraf Bold"/>
              </a:rPr>
              <a:t>🔧 Core Features</a:t>
            </a:r>
          </a:p>
          <a:p>
            <a:pPr marL="0" lvl="0" indent="0" algn="ctr">
              <a:lnSpc>
                <a:spcPts val="5044"/>
              </a:lnSpc>
              <a:spcBef>
                <a:spcPct val="0"/>
              </a:spcBef>
            </a:pPr>
            <a:endParaRPr lang="en-US" sz="3603" b="1">
              <a:solidFill>
                <a:srgbClr val="414B52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474902" y="3206545"/>
            <a:ext cx="7261139" cy="563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>
                <a:solidFill>
                  <a:srgbClr val="6D6D6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CRUD: Add/View/Update/Delet</a:t>
            </a:r>
            <a:r>
              <a:rPr lang="en-US" sz="3200" b="1" u="none" strike="noStrike">
                <a:solidFill>
                  <a:srgbClr val="6D6D6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e Patients &amp; Doctors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 u="none" strike="noStrike">
                <a:solidFill>
                  <a:srgbClr val="6D6D6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Search by ID / Name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 u="none" strike="noStrike">
                <a:solidFill>
                  <a:srgbClr val="6D6D6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Assign Doctors &amp; Schedule Appointments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 u="none" strike="noStrike">
                <a:solidFill>
                  <a:srgbClr val="6D6D6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Discharge Patients with Undo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 u="none" strike="noStrike">
                <a:solidFill>
                  <a:srgbClr val="6D6D6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Manage &amp; View Waiting Queues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 u="none" strike="noStrike">
                <a:solidFill>
                  <a:srgbClr val="6D6D6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• Display Hospital Structure</a:t>
            </a:r>
          </a:p>
          <a:p>
            <a:pPr marL="690881" lvl="1" indent="-345440" algn="l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u="none" strike="noStrike">
                <a:solidFill>
                  <a:srgbClr val="6D6D6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Basic User Authentication</a:t>
            </a:r>
          </a:p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endParaRPr lang="en-US" sz="3200" b="1" u="none" strike="noStrike">
              <a:solidFill>
                <a:srgbClr val="6D6D6D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230859" y="-1715927"/>
            <a:ext cx="14349450" cy="143494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D567B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2738463"/>
            <a:ext cx="3613543" cy="4114800"/>
          </a:xfrm>
          <a:custGeom>
            <a:avLst/>
            <a:gdLst/>
            <a:ahLst/>
            <a:cxnLst/>
            <a:rect l="l" t="t" r="r" b="b"/>
            <a:pathLst>
              <a:path w="3613543" h="4114800">
                <a:moveTo>
                  <a:pt x="0" y="0"/>
                </a:moveTo>
                <a:lnTo>
                  <a:pt x="3613543" y="0"/>
                </a:lnTo>
                <a:lnTo>
                  <a:pt x="36135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144000" y="514350"/>
            <a:ext cx="7751224" cy="169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54"/>
              </a:lnSpc>
              <a:spcBef>
                <a:spcPct val="0"/>
              </a:spcBef>
            </a:pPr>
            <a:r>
              <a:rPr lang="en-US" sz="13077">
                <a:solidFill>
                  <a:srgbClr val="D86161"/>
                </a:solidFill>
                <a:latin typeface="Tropika"/>
                <a:ea typeface="Tropika"/>
                <a:cs typeface="Tropika"/>
                <a:sym typeface="Tropika"/>
              </a:rPr>
              <a:t>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81067" y="2376909"/>
            <a:ext cx="4471977" cy="651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4"/>
              </a:lnSpc>
              <a:spcBef>
                <a:spcPct val="0"/>
              </a:spcBef>
            </a:pPr>
            <a:r>
              <a:rPr lang="en-US" sz="3603" b="1">
                <a:solidFill>
                  <a:srgbClr val="414B52"/>
                </a:solidFill>
                <a:latin typeface="Telegraf Bold"/>
                <a:ea typeface="Telegraf Bold"/>
                <a:cs typeface="Telegraf Bold"/>
                <a:sym typeface="Telegraf Bold"/>
              </a:rPr>
              <a:t>📂 Data Handling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74902" y="3206545"/>
            <a:ext cx="7261139" cy="57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7134162" y="3206545"/>
            <a:ext cx="9211306" cy="282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>
                <a:solidFill>
                  <a:srgbClr val="6D6D6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Save/Load</a:t>
            </a:r>
            <a:r>
              <a:rPr lang="en-US" sz="3200" b="1" u="none" strike="noStrike">
                <a:solidFill>
                  <a:srgbClr val="6D6D6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Patients, Doctors, Departments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 u="none" strike="noStrike">
                <a:solidFill>
                  <a:srgbClr val="6D6D6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Generate .txt Patient Reports</a:t>
            </a:r>
          </a:p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 u="none" strike="noStrike">
                <a:solidFill>
                  <a:srgbClr val="6D6D6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Pharmacy: Basic Drug Management</a:t>
            </a:r>
          </a:p>
          <a:p>
            <a:pPr marL="690881" lvl="1" indent="-345440" algn="l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u="none" strike="noStrike">
                <a:solidFill>
                  <a:srgbClr val="6D6D6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•Track Income &amp; Expenses</a:t>
            </a:r>
          </a:p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endParaRPr lang="en-US" sz="3200" b="1" u="none" strike="noStrike">
              <a:solidFill>
                <a:srgbClr val="6D6D6D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481067" y="5925615"/>
            <a:ext cx="4471977" cy="651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4"/>
              </a:lnSpc>
              <a:spcBef>
                <a:spcPct val="0"/>
              </a:spcBef>
            </a:pPr>
            <a:r>
              <a:rPr lang="en-US" sz="3603" b="1">
                <a:solidFill>
                  <a:srgbClr val="414B52"/>
                </a:solidFill>
                <a:latin typeface="Telegraf Bold"/>
                <a:ea typeface="Telegraf Bold"/>
                <a:cs typeface="Telegraf Bold"/>
                <a:sym typeface="Telegraf Bold"/>
              </a:rPr>
              <a:t>🖥️ Interfaces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29178" y="6758013"/>
            <a:ext cx="9211306" cy="226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 b="1">
                <a:solidFill>
                  <a:srgbClr val="6D6D6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Co</a:t>
            </a:r>
            <a:r>
              <a:rPr lang="en-US" sz="3200" b="1" u="none" strike="noStrike">
                <a:solidFill>
                  <a:srgbClr val="6D6D6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nsole Mode: Full Operations</a:t>
            </a:r>
          </a:p>
          <a:p>
            <a:pPr marL="690881" lvl="1" indent="-345440" algn="l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b="1" u="none" strike="noStrike">
                <a:solidFill>
                  <a:srgbClr val="6D6D6D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 GTK GUI Mode: Basic Functions + Patient Listing</a:t>
            </a:r>
          </a:p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endParaRPr lang="en-US" sz="3200" b="1" u="none" strike="noStrike">
              <a:solidFill>
                <a:srgbClr val="6D6D6D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65243" y="-2016056"/>
            <a:ext cx="14349450" cy="143494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86161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302733" y="3166856"/>
            <a:ext cx="11762510" cy="5530787"/>
          </a:xfrm>
          <a:custGeom>
            <a:avLst/>
            <a:gdLst/>
            <a:ahLst/>
            <a:cxnLst/>
            <a:rect l="l" t="t" r="r" b="b"/>
            <a:pathLst>
              <a:path w="11762510" h="5530787">
                <a:moveTo>
                  <a:pt x="0" y="0"/>
                </a:moveTo>
                <a:lnTo>
                  <a:pt x="11762510" y="0"/>
                </a:lnTo>
                <a:lnTo>
                  <a:pt x="11762510" y="5530786"/>
                </a:lnTo>
                <a:lnTo>
                  <a:pt x="0" y="5530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93" b="-94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93541" y="3093685"/>
            <a:ext cx="4503027" cy="4099631"/>
          </a:xfrm>
          <a:custGeom>
            <a:avLst/>
            <a:gdLst/>
            <a:ahLst/>
            <a:cxnLst/>
            <a:rect l="l" t="t" r="r" b="b"/>
            <a:pathLst>
              <a:path w="4503027" h="4099631">
                <a:moveTo>
                  <a:pt x="0" y="0"/>
                </a:moveTo>
                <a:lnTo>
                  <a:pt x="4503026" y="0"/>
                </a:lnTo>
                <a:lnTo>
                  <a:pt x="4503026" y="4099630"/>
                </a:lnTo>
                <a:lnTo>
                  <a:pt x="0" y="4099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43586" y="284993"/>
            <a:ext cx="8115300" cy="2005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7999">
                <a:solidFill>
                  <a:srgbClr val="3C8BE1"/>
                </a:solidFill>
                <a:latin typeface="Tropika"/>
                <a:ea typeface="Tropika"/>
                <a:cs typeface="Tropika"/>
                <a:sym typeface="Tropika"/>
              </a:rPr>
              <a:t>DATA STRUCTURES USED: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69275" y="-9354053"/>
            <a:ext cx="14349450" cy="143494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86161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258330">
            <a:off x="1839419" y="5500217"/>
            <a:ext cx="3867522" cy="340341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743741" y="1149593"/>
            <a:ext cx="6800517" cy="1694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54"/>
              </a:lnSpc>
              <a:spcBef>
                <a:spcPct val="0"/>
              </a:spcBef>
            </a:pPr>
            <a:r>
              <a:rPr lang="en-US" sz="13077">
                <a:solidFill>
                  <a:srgbClr val="FFFFFF"/>
                </a:solidFill>
                <a:latin typeface="Tropika"/>
                <a:ea typeface="Tropika"/>
                <a:cs typeface="Tropika"/>
                <a:sym typeface="Tropika"/>
              </a:rPr>
              <a:t>FEATURES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08012" y="2738823"/>
            <a:ext cx="4471977" cy="651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4"/>
              </a:lnSpc>
              <a:spcBef>
                <a:spcPct val="0"/>
              </a:spcBef>
            </a:pPr>
            <a:r>
              <a:rPr lang="en-US" sz="3603" b="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HPMS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614029" y="6337440"/>
            <a:ext cx="2649819" cy="1690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0"/>
              </a:lnSpc>
              <a:spcBef>
                <a:spcPct val="0"/>
              </a:spcBef>
            </a:pPr>
            <a:r>
              <a:rPr lang="en-US" sz="3603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CRUDS FOR DOC AND PATIENTS</a:t>
            </a:r>
          </a:p>
        </p:txBody>
      </p:sp>
      <p:sp>
        <p:nvSpPr>
          <p:cNvPr id="8" name="AutoShape 8"/>
          <p:cNvSpPr/>
          <p:nvPr/>
        </p:nvSpPr>
        <p:spPr>
          <a:xfrm flipH="1">
            <a:off x="3938939" y="2843598"/>
            <a:ext cx="2471666" cy="314040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258330">
            <a:off x="6217492" y="5822144"/>
            <a:ext cx="3867522" cy="340341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258330">
            <a:off x="9938751" y="5822144"/>
            <a:ext cx="3867522" cy="340341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258330">
            <a:off x="13783737" y="5822144"/>
            <a:ext cx="3867522" cy="340341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203547" y="6337440"/>
            <a:ext cx="3895412" cy="224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0"/>
              </a:lnSpc>
              <a:spcBef>
                <a:spcPct val="0"/>
              </a:spcBef>
            </a:pPr>
            <a:r>
              <a:rPr lang="en-US" sz="3603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QUEUES MANAGMENT AND AUTO ASSIGMENT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574721" y="6613665"/>
            <a:ext cx="2649819" cy="113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0"/>
              </a:lnSpc>
              <a:spcBef>
                <a:spcPct val="0"/>
              </a:spcBef>
            </a:pPr>
            <a:r>
              <a:rPr lang="en-US" sz="3603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PHARMACY PROGRAM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465062" y="6387251"/>
            <a:ext cx="2504871" cy="16410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9"/>
              </a:lnSpc>
              <a:spcBef>
                <a:spcPct val="0"/>
              </a:spcBef>
            </a:pPr>
            <a:r>
              <a:rPr lang="en-US" sz="2619" b="1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TRACK PATIENTS AND HOSPITAL BALENCE</a:t>
            </a:r>
          </a:p>
        </p:txBody>
      </p:sp>
      <p:sp>
        <p:nvSpPr>
          <p:cNvPr id="15" name="AutoShape 15"/>
          <p:cNvSpPr/>
          <p:nvPr/>
        </p:nvSpPr>
        <p:spPr>
          <a:xfrm>
            <a:off x="6857900" y="2720994"/>
            <a:ext cx="728172" cy="326300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>
            <a:off x="10574721" y="2998909"/>
            <a:ext cx="791797" cy="336316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>
            <a:off x="11682194" y="2843598"/>
            <a:ext cx="3135065" cy="314040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581919" y="2252717"/>
            <a:ext cx="12454370" cy="7005583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4654098" y="3827861"/>
            <a:ext cx="3022945" cy="5430439"/>
          </a:xfrm>
          <a:custGeom>
            <a:avLst/>
            <a:gdLst/>
            <a:ahLst/>
            <a:cxnLst/>
            <a:rect l="l" t="t" r="r" b="b"/>
            <a:pathLst>
              <a:path w="3022945" h="5430439">
                <a:moveTo>
                  <a:pt x="0" y="0"/>
                </a:moveTo>
                <a:lnTo>
                  <a:pt x="3022944" y="0"/>
                </a:lnTo>
                <a:lnTo>
                  <a:pt x="3022944" y="5430439"/>
                </a:lnTo>
                <a:lnTo>
                  <a:pt x="0" y="54304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52500"/>
            <a:ext cx="948690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43"/>
              </a:lnSpc>
              <a:spcBef>
                <a:spcPct val="0"/>
              </a:spcBef>
            </a:pPr>
            <a:r>
              <a:rPr lang="en-US" sz="5903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HPMS CONSOLE MODE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56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770"/>
                </p14:media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3136975" y="2242980"/>
            <a:ext cx="12817960" cy="7210102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49201" y="6222485"/>
            <a:ext cx="3186176" cy="3230597"/>
          </a:xfrm>
          <a:custGeom>
            <a:avLst/>
            <a:gdLst/>
            <a:ahLst/>
            <a:cxnLst/>
            <a:rect l="l" t="t" r="r" b="b"/>
            <a:pathLst>
              <a:path w="3186176" h="3230597">
                <a:moveTo>
                  <a:pt x="0" y="0"/>
                </a:moveTo>
                <a:lnTo>
                  <a:pt x="3186176" y="0"/>
                </a:lnTo>
                <a:lnTo>
                  <a:pt x="3186176" y="3230597"/>
                </a:lnTo>
                <a:lnTo>
                  <a:pt x="0" y="3230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71086" y="952500"/>
            <a:ext cx="9139714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43"/>
              </a:lnSpc>
              <a:spcBef>
                <a:spcPct val="0"/>
              </a:spcBef>
            </a:pPr>
            <a:r>
              <a:rPr lang="en-US" sz="5903" b="1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HPMS GRAPHIC MODE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371</Words>
  <Application>Microsoft Office PowerPoint</Application>
  <PresentationFormat>Custom</PresentationFormat>
  <Paragraphs>73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Tropika</vt:lpstr>
      <vt:lpstr>Telegraf Medium</vt:lpstr>
      <vt:lpstr>Telegraf</vt:lpstr>
      <vt:lpstr>Arial</vt:lpstr>
      <vt:lpstr>Telegraf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Blue, Red, and White Modern 3D Illustrative Simple Healthcare Hospital Presentation</dc:title>
  <cp:lastModifiedBy>Moh Amed</cp:lastModifiedBy>
  <cp:revision>3</cp:revision>
  <dcterms:created xsi:type="dcterms:W3CDTF">2006-08-16T00:00:00Z</dcterms:created>
  <dcterms:modified xsi:type="dcterms:W3CDTF">2025-05-28T20:46:17Z</dcterms:modified>
  <dc:identifier>DAGoqgJz9_w</dc:identifier>
</cp:coreProperties>
</file>